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3" r:id="rId2"/>
    <p:sldId id="257" r:id="rId3"/>
    <p:sldId id="259" r:id="rId4"/>
    <p:sldId id="258" r:id="rId5"/>
    <p:sldId id="265" r:id="rId6"/>
    <p:sldId id="260" r:id="rId7"/>
    <p:sldId id="256" r:id="rId8"/>
    <p:sldId id="266" r:id="rId9"/>
    <p:sldId id="261" r:id="rId10"/>
    <p:sldId id="264" r:id="rId11"/>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Segoe UI" panose="020B0502040204020203" pitchFamily="34" charset="0"/>
      <p:regular r:id="rId16"/>
      <p:bold r:id="rId17"/>
      <p:italic r:id="rId18"/>
      <p:boldItalic r:id="rId19"/>
    </p:embeddedFont>
    <p:embeddedFont>
      <p:font typeface="Calibri Light" panose="020F0302020204030204" pitchFamily="34" charset="0"/>
      <p:regular r:id="rId20"/>
      <p:italic r:id="rId21"/>
    </p:embeddedFont>
    <p:embeddedFont>
      <p:font typeface="Corbel" panose="020B050302020402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B663"/>
    <a:srgbClr val="AD005A"/>
    <a:srgbClr val="00ADEF"/>
    <a:srgbClr val="4DA87C"/>
    <a:srgbClr val="3B393C"/>
    <a:srgbClr val="006FF3"/>
    <a:srgbClr val="B3C7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21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A7B014-ACF1-4E36-A628-752A7C1092F6}" type="datetimeFigureOut">
              <a:rPr lang="en-US" smtClean="0"/>
              <a:t>16-Jun-15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DEADC-121B-4442-ABF9-85EF9B707DFD}" type="slidenum">
              <a:rPr lang="en-US" smtClean="0"/>
              <a:t>‹#›</a:t>
            </a:fld>
            <a:endParaRPr lang="en-US"/>
          </a:p>
        </p:txBody>
      </p:sp>
    </p:spTree>
    <p:extLst>
      <p:ext uri="{BB962C8B-B14F-4D97-AF65-F5344CB8AC3E}">
        <p14:creationId xmlns:p14="http://schemas.microsoft.com/office/powerpoint/2010/main" val="3549661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A7B014-ACF1-4E36-A628-752A7C1092F6}" type="datetimeFigureOut">
              <a:rPr lang="en-US" smtClean="0"/>
              <a:t>16-Jun-15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DEADC-121B-4442-ABF9-85EF9B707DFD}" type="slidenum">
              <a:rPr lang="en-US" smtClean="0"/>
              <a:t>‹#›</a:t>
            </a:fld>
            <a:endParaRPr lang="en-US"/>
          </a:p>
        </p:txBody>
      </p:sp>
    </p:spTree>
    <p:extLst>
      <p:ext uri="{BB962C8B-B14F-4D97-AF65-F5344CB8AC3E}">
        <p14:creationId xmlns:p14="http://schemas.microsoft.com/office/powerpoint/2010/main" val="2323904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A7B014-ACF1-4E36-A628-752A7C1092F6}" type="datetimeFigureOut">
              <a:rPr lang="en-US" smtClean="0"/>
              <a:t>16-Jun-15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DEADC-121B-4442-ABF9-85EF9B707DFD}" type="slidenum">
              <a:rPr lang="en-US" smtClean="0"/>
              <a:t>‹#›</a:t>
            </a:fld>
            <a:endParaRPr lang="en-US"/>
          </a:p>
        </p:txBody>
      </p:sp>
    </p:spTree>
    <p:extLst>
      <p:ext uri="{BB962C8B-B14F-4D97-AF65-F5344CB8AC3E}">
        <p14:creationId xmlns:p14="http://schemas.microsoft.com/office/powerpoint/2010/main" val="2019390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A7B014-ACF1-4E36-A628-752A7C1092F6}" type="datetimeFigureOut">
              <a:rPr lang="en-US" smtClean="0"/>
              <a:t>16-Jun-15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DEADC-121B-4442-ABF9-85EF9B707DFD}" type="slidenum">
              <a:rPr lang="en-US" smtClean="0"/>
              <a:t>‹#›</a:t>
            </a:fld>
            <a:endParaRPr lang="en-US"/>
          </a:p>
        </p:txBody>
      </p:sp>
    </p:spTree>
    <p:extLst>
      <p:ext uri="{BB962C8B-B14F-4D97-AF65-F5344CB8AC3E}">
        <p14:creationId xmlns:p14="http://schemas.microsoft.com/office/powerpoint/2010/main" val="1403915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A7B014-ACF1-4E36-A628-752A7C1092F6}" type="datetimeFigureOut">
              <a:rPr lang="en-US" smtClean="0"/>
              <a:t>16-Jun-15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DEADC-121B-4442-ABF9-85EF9B707DFD}" type="slidenum">
              <a:rPr lang="en-US" smtClean="0"/>
              <a:t>‹#›</a:t>
            </a:fld>
            <a:endParaRPr lang="en-US"/>
          </a:p>
        </p:txBody>
      </p:sp>
    </p:spTree>
    <p:extLst>
      <p:ext uri="{BB962C8B-B14F-4D97-AF65-F5344CB8AC3E}">
        <p14:creationId xmlns:p14="http://schemas.microsoft.com/office/powerpoint/2010/main" val="2216264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A7B014-ACF1-4E36-A628-752A7C1092F6}" type="datetimeFigureOut">
              <a:rPr lang="en-US" smtClean="0"/>
              <a:t>16-Jun-15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0DEADC-121B-4442-ABF9-85EF9B707DFD}" type="slidenum">
              <a:rPr lang="en-US" smtClean="0"/>
              <a:t>‹#›</a:t>
            </a:fld>
            <a:endParaRPr lang="en-US"/>
          </a:p>
        </p:txBody>
      </p:sp>
    </p:spTree>
    <p:extLst>
      <p:ext uri="{BB962C8B-B14F-4D97-AF65-F5344CB8AC3E}">
        <p14:creationId xmlns:p14="http://schemas.microsoft.com/office/powerpoint/2010/main" val="3508635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A7B014-ACF1-4E36-A628-752A7C1092F6}" type="datetimeFigureOut">
              <a:rPr lang="en-US" smtClean="0"/>
              <a:t>16-Jun-15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0DEADC-121B-4442-ABF9-85EF9B707DFD}" type="slidenum">
              <a:rPr lang="en-US" smtClean="0"/>
              <a:t>‹#›</a:t>
            </a:fld>
            <a:endParaRPr lang="en-US"/>
          </a:p>
        </p:txBody>
      </p:sp>
    </p:spTree>
    <p:extLst>
      <p:ext uri="{BB962C8B-B14F-4D97-AF65-F5344CB8AC3E}">
        <p14:creationId xmlns:p14="http://schemas.microsoft.com/office/powerpoint/2010/main" val="225885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A7B014-ACF1-4E36-A628-752A7C1092F6}" type="datetimeFigureOut">
              <a:rPr lang="en-US" smtClean="0"/>
              <a:t>16-Jun-15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0DEADC-121B-4442-ABF9-85EF9B707DFD}" type="slidenum">
              <a:rPr lang="en-US" smtClean="0"/>
              <a:t>‹#›</a:t>
            </a:fld>
            <a:endParaRPr lang="en-US"/>
          </a:p>
        </p:txBody>
      </p:sp>
    </p:spTree>
    <p:extLst>
      <p:ext uri="{BB962C8B-B14F-4D97-AF65-F5344CB8AC3E}">
        <p14:creationId xmlns:p14="http://schemas.microsoft.com/office/powerpoint/2010/main" val="1419738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7B014-ACF1-4E36-A628-752A7C1092F6}" type="datetimeFigureOut">
              <a:rPr lang="en-US" smtClean="0"/>
              <a:t>16-Jun-15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0DEADC-121B-4442-ABF9-85EF9B707DFD}" type="slidenum">
              <a:rPr lang="en-US" smtClean="0"/>
              <a:t>‹#›</a:t>
            </a:fld>
            <a:endParaRPr lang="en-US"/>
          </a:p>
        </p:txBody>
      </p:sp>
    </p:spTree>
    <p:extLst>
      <p:ext uri="{BB962C8B-B14F-4D97-AF65-F5344CB8AC3E}">
        <p14:creationId xmlns:p14="http://schemas.microsoft.com/office/powerpoint/2010/main" val="2827920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A7B014-ACF1-4E36-A628-752A7C1092F6}" type="datetimeFigureOut">
              <a:rPr lang="en-US" smtClean="0"/>
              <a:t>16-Jun-15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0DEADC-121B-4442-ABF9-85EF9B707DFD}" type="slidenum">
              <a:rPr lang="en-US" smtClean="0"/>
              <a:t>‹#›</a:t>
            </a:fld>
            <a:endParaRPr lang="en-US"/>
          </a:p>
        </p:txBody>
      </p:sp>
    </p:spTree>
    <p:extLst>
      <p:ext uri="{BB962C8B-B14F-4D97-AF65-F5344CB8AC3E}">
        <p14:creationId xmlns:p14="http://schemas.microsoft.com/office/powerpoint/2010/main" val="649699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A7B014-ACF1-4E36-A628-752A7C1092F6}" type="datetimeFigureOut">
              <a:rPr lang="en-US" smtClean="0"/>
              <a:t>16-Jun-15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0DEADC-121B-4442-ABF9-85EF9B707DFD}" type="slidenum">
              <a:rPr lang="en-US" smtClean="0"/>
              <a:t>‹#›</a:t>
            </a:fld>
            <a:endParaRPr lang="en-US"/>
          </a:p>
        </p:txBody>
      </p:sp>
    </p:spTree>
    <p:extLst>
      <p:ext uri="{BB962C8B-B14F-4D97-AF65-F5344CB8AC3E}">
        <p14:creationId xmlns:p14="http://schemas.microsoft.com/office/powerpoint/2010/main" val="2931237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7B014-ACF1-4E36-A628-752A7C1092F6}" type="datetimeFigureOut">
              <a:rPr lang="en-US" smtClean="0"/>
              <a:t>16-Jun-15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DEADC-121B-4442-ABF9-85EF9B707DFD}" type="slidenum">
              <a:rPr lang="en-US" smtClean="0"/>
              <a:t>‹#›</a:t>
            </a:fld>
            <a:endParaRPr lang="en-US"/>
          </a:p>
        </p:txBody>
      </p:sp>
    </p:spTree>
    <p:extLst>
      <p:ext uri="{BB962C8B-B14F-4D97-AF65-F5344CB8AC3E}">
        <p14:creationId xmlns:p14="http://schemas.microsoft.com/office/powerpoint/2010/main" val="91318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B393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114"/>
            <a:ext cx="12192000" cy="7228114"/>
          </a:xfrm>
          <a:prstGeom prst="rect">
            <a:avLst/>
          </a:prstGeom>
        </p:spPr>
      </p:pic>
      <p:sp>
        <p:nvSpPr>
          <p:cNvPr id="3" name="Rectangle 2"/>
          <p:cNvSpPr/>
          <p:nvPr/>
        </p:nvSpPr>
        <p:spPr>
          <a:xfrm>
            <a:off x="3914409" y="1028456"/>
            <a:ext cx="4576894" cy="923330"/>
          </a:xfrm>
          <a:prstGeom prst="rect">
            <a:avLst/>
          </a:prstGeom>
        </p:spPr>
        <p:txBody>
          <a:bodyPr wrap="none">
            <a:spAutoFit/>
          </a:bodyPr>
          <a:lstStyle/>
          <a:p>
            <a:r>
              <a:rPr lang="en-US" sz="5400" b="1" dirty="0" smtClean="0">
                <a:solidFill>
                  <a:schemeClr val="bg1"/>
                </a:solidFill>
                <a:latin typeface="Corbel" panose="020B0503020204020204" pitchFamily="34" charset="0"/>
              </a:rPr>
              <a:t>POWERPOINT</a:t>
            </a:r>
            <a:endParaRPr lang="en-US" sz="5400" b="1" dirty="0">
              <a:solidFill>
                <a:schemeClr val="bg1"/>
              </a:solidFill>
              <a:latin typeface="Corbel" panose="020B0503020204020204" pitchFamily="34" charset="0"/>
            </a:endParaRPr>
          </a:p>
        </p:txBody>
      </p:sp>
      <p:sp>
        <p:nvSpPr>
          <p:cNvPr id="4" name="Rectangle 3"/>
          <p:cNvSpPr/>
          <p:nvPr/>
        </p:nvSpPr>
        <p:spPr>
          <a:xfrm>
            <a:off x="3949134" y="786709"/>
            <a:ext cx="4780411" cy="523220"/>
          </a:xfrm>
          <a:prstGeom prst="rect">
            <a:avLst/>
          </a:prstGeom>
        </p:spPr>
        <p:txBody>
          <a:bodyPr wrap="none">
            <a:spAutoFit/>
          </a:bodyPr>
          <a:lstStyle/>
          <a:p>
            <a:r>
              <a:rPr lang="en-US" sz="2800" dirty="0" smtClean="0">
                <a:solidFill>
                  <a:schemeClr val="bg1"/>
                </a:solidFill>
                <a:latin typeface="Corbel" panose="020B0503020204020204" pitchFamily="34" charset="0"/>
              </a:rPr>
              <a:t>ANIMATED </a:t>
            </a:r>
            <a:r>
              <a:rPr lang="en-US" sz="2800" dirty="0" smtClean="0">
                <a:solidFill>
                  <a:schemeClr val="bg1"/>
                </a:solidFill>
                <a:latin typeface="Corbel" panose="020B0503020204020204" pitchFamily="34" charset="0"/>
              </a:rPr>
              <a:t>INFOGRAPHICS </a:t>
            </a:r>
            <a:r>
              <a:rPr lang="en-US" sz="2800" dirty="0" smtClean="0">
                <a:solidFill>
                  <a:schemeClr val="bg1"/>
                </a:solidFill>
                <a:latin typeface="Corbel" panose="020B0503020204020204" pitchFamily="34" charset="0"/>
              </a:rPr>
              <a:t>IN</a:t>
            </a:r>
            <a:endParaRPr lang="en-US" sz="2800" dirty="0">
              <a:solidFill>
                <a:schemeClr val="bg1"/>
              </a:solidFill>
              <a:latin typeface="Corbel" panose="020B0503020204020204" pitchFamily="34" charset="0"/>
            </a:endParaRPr>
          </a:p>
        </p:txBody>
      </p:sp>
    </p:spTree>
    <p:extLst>
      <p:ext uri="{BB962C8B-B14F-4D97-AF65-F5344CB8AC3E}">
        <p14:creationId xmlns:p14="http://schemas.microsoft.com/office/powerpoint/2010/main" val="229390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DA87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6261360"/>
      </p:ext>
    </p:extLst>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3C7D3"/>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9403"/>
            <a:ext cx="12192000" cy="421494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45947"/>
            <a:ext cx="12192000" cy="345885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42626"/>
            <a:ext cx="12192000" cy="347472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214258"/>
            <a:ext cx="12192001" cy="131894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8736" y="5543884"/>
            <a:ext cx="1400175" cy="1133475"/>
          </a:xfrm>
          <a:prstGeom prst="rect">
            <a:avLst/>
          </a:prstGeom>
        </p:spPr>
      </p:pic>
      <p:sp>
        <p:nvSpPr>
          <p:cNvPr id="7" name="Rectangle 6"/>
          <p:cNvSpPr/>
          <p:nvPr/>
        </p:nvSpPr>
        <p:spPr>
          <a:xfrm>
            <a:off x="4749479" y="948380"/>
            <a:ext cx="6096000" cy="2308324"/>
          </a:xfrm>
          <a:prstGeom prst="rect">
            <a:avLst/>
          </a:prstGeom>
        </p:spPr>
        <p:txBody>
          <a:bodyPr wrap="square">
            <a:spAutoFit/>
          </a:bodyPr>
          <a:lstStyle/>
          <a:p>
            <a:r>
              <a:rPr lang="en-US" sz="2400" dirty="0">
                <a:solidFill>
                  <a:schemeClr val="bg1"/>
                </a:solidFill>
                <a:latin typeface="Corbel" panose="020B0503020204020204" pitchFamily="34" charset="0"/>
              </a:rPr>
              <a:t>One of the largest generations in history is about to move into its prime spending years. Millennials are poised to reshape the economy; their unique experiences will change the ways we buy and sell, forcing companies to examine how they do business for decades to come.</a:t>
            </a:r>
          </a:p>
        </p:txBody>
      </p:sp>
      <p:sp>
        <p:nvSpPr>
          <p:cNvPr id="8" name="Rectangle 7"/>
          <p:cNvSpPr/>
          <p:nvPr/>
        </p:nvSpPr>
        <p:spPr>
          <a:xfrm>
            <a:off x="348169" y="1640877"/>
            <a:ext cx="4401309" cy="461665"/>
          </a:xfrm>
          <a:prstGeom prst="rect">
            <a:avLst/>
          </a:prstGeom>
        </p:spPr>
        <p:txBody>
          <a:bodyPr wrap="square">
            <a:spAutoFit/>
          </a:bodyPr>
          <a:lstStyle/>
          <a:p>
            <a:pPr algn="r"/>
            <a:r>
              <a:rPr lang="en-US" sz="2400" dirty="0" smtClean="0">
                <a:solidFill>
                  <a:schemeClr val="bg1"/>
                </a:solidFill>
                <a:latin typeface="Corbel" panose="020B0503020204020204" pitchFamily="34" charset="0"/>
              </a:rPr>
              <a:t>COMING OF AGE</a:t>
            </a:r>
            <a:endParaRPr lang="en-US" sz="2400" dirty="0">
              <a:solidFill>
                <a:schemeClr val="bg1"/>
              </a:solidFill>
              <a:latin typeface="Corbel" panose="020B0503020204020204" pitchFamily="34" charset="0"/>
            </a:endParaRPr>
          </a:p>
        </p:txBody>
      </p:sp>
      <p:sp>
        <p:nvSpPr>
          <p:cNvPr id="9" name="Rectangle 8"/>
          <p:cNvSpPr/>
          <p:nvPr/>
        </p:nvSpPr>
        <p:spPr>
          <a:xfrm>
            <a:off x="348170" y="853481"/>
            <a:ext cx="5035289" cy="1015663"/>
          </a:xfrm>
          <a:prstGeom prst="rect">
            <a:avLst/>
          </a:prstGeom>
        </p:spPr>
        <p:txBody>
          <a:bodyPr wrap="square">
            <a:spAutoFit/>
          </a:bodyPr>
          <a:lstStyle/>
          <a:p>
            <a:r>
              <a:rPr lang="en-US" sz="6000" b="1" spc="-400" dirty="0" smtClean="0">
                <a:solidFill>
                  <a:schemeClr val="bg1"/>
                </a:solidFill>
                <a:latin typeface="Corbel" panose="020B0503020204020204" pitchFamily="34" charset="0"/>
              </a:rPr>
              <a:t>MILLENNIALS</a:t>
            </a:r>
            <a:endParaRPr lang="en-US" sz="6000" b="1" spc="-400" dirty="0">
              <a:solidFill>
                <a:schemeClr val="bg1"/>
              </a:solidFill>
              <a:latin typeface="Corbel" panose="020B0503020204020204" pitchFamily="34" charset="0"/>
            </a:endParaRPr>
          </a:p>
        </p:txBody>
      </p:sp>
    </p:spTree>
    <p:extLst>
      <p:ext uri="{BB962C8B-B14F-4D97-AF65-F5344CB8AC3E}">
        <p14:creationId xmlns:p14="http://schemas.microsoft.com/office/powerpoint/2010/main" val="55252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anim calcmode="lin" valueType="num">
                                      <p:cBhvr>
                                        <p:cTn id="13" dur="750" fill="hold"/>
                                        <p:tgtEl>
                                          <p:spTgt spid="3"/>
                                        </p:tgtEl>
                                        <p:attrNameLst>
                                          <p:attrName>ppt_x</p:attrName>
                                        </p:attrNameLst>
                                      </p:cBhvr>
                                      <p:tavLst>
                                        <p:tav tm="0">
                                          <p:val>
                                            <p:strVal val="#ppt_x"/>
                                          </p:val>
                                        </p:tav>
                                        <p:tav tm="100000">
                                          <p:val>
                                            <p:strVal val="#ppt_x"/>
                                          </p:val>
                                        </p:tav>
                                      </p:tavLst>
                                    </p:anim>
                                    <p:anim calcmode="lin" valueType="num">
                                      <p:cBhvr>
                                        <p:cTn id="14" dur="75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2" presetClass="entr" presetSubtype="2" decel="100000" fill="hold" grpId="0" nodeType="withEffect">
                                  <p:stCondLst>
                                    <p:cond delay="110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110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2" decel="100000" fill="hold" nodeType="withEffect">
                                  <p:stCondLst>
                                    <p:cond delay="200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1400" fill="hold"/>
                                        <p:tgtEl>
                                          <p:spTgt spid="6"/>
                                        </p:tgtEl>
                                        <p:attrNameLst>
                                          <p:attrName>ppt_x</p:attrName>
                                        </p:attrNameLst>
                                      </p:cBhvr>
                                      <p:tavLst>
                                        <p:tav tm="0">
                                          <p:val>
                                            <p:strVal val="1+#ppt_w/2"/>
                                          </p:val>
                                        </p:tav>
                                        <p:tav tm="100000">
                                          <p:val>
                                            <p:strVal val="#ppt_x"/>
                                          </p:val>
                                        </p:tav>
                                      </p:tavLst>
                                    </p:anim>
                                    <p:anim calcmode="lin" valueType="num">
                                      <p:cBhvr additive="base">
                                        <p:cTn id="31" dur="14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decel="10000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1+#ppt_w/2"/>
                                          </p:val>
                                        </p:tav>
                                        <p:tav tm="100000">
                                          <p:val>
                                            <p:strVal val="#ppt_x"/>
                                          </p:val>
                                        </p:tav>
                                      </p:tavLst>
                                    </p:anim>
                                    <p:anim calcmode="lin" valueType="num">
                                      <p:cBhvr additive="base">
                                        <p:cTn id="37" dur="500" fill="hold"/>
                                        <p:tgtEl>
                                          <p:spTgt spid="7"/>
                                        </p:tgtEl>
                                        <p:attrNameLst>
                                          <p:attrName>ppt_y</p:attrName>
                                        </p:attrNameLst>
                                      </p:cBhvr>
                                      <p:tavLst>
                                        <p:tav tm="0">
                                          <p:val>
                                            <p:strVal val="#ppt_y"/>
                                          </p:val>
                                        </p:tav>
                                        <p:tav tm="100000">
                                          <p:val>
                                            <p:strVal val="#ppt_y"/>
                                          </p:val>
                                        </p:tav>
                                      </p:tavLst>
                                    </p:anim>
                                  </p:childTnLst>
                                </p:cTn>
                              </p:par>
                              <p:par>
                                <p:cTn id="38" presetID="2" presetClass="exit" presetSubtype="8" accel="100000" fill="hold" nodeType="withEffect">
                                  <p:stCondLst>
                                    <p:cond delay="0"/>
                                  </p:stCondLst>
                                  <p:childTnLst>
                                    <p:anim calcmode="lin" valueType="num">
                                      <p:cBhvr additive="base">
                                        <p:cTn id="39" dur="2100"/>
                                        <p:tgtEl>
                                          <p:spTgt spid="6"/>
                                        </p:tgtEl>
                                        <p:attrNameLst>
                                          <p:attrName>ppt_x</p:attrName>
                                        </p:attrNameLst>
                                      </p:cBhvr>
                                      <p:tavLst>
                                        <p:tav tm="0">
                                          <p:val>
                                            <p:strVal val="ppt_x"/>
                                          </p:val>
                                        </p:tav>
                                        <p:tav tm="100000">
                                          <p:val>
                                            <p:strVal val="0-ppt_w/2"/>
                                          </p:val>
                                        </p:tav>
                                      </p:tavLst>
                                    </p:anim>
                                    <p:anim calcmode="lin" valueType="num">
                                      <p:cBhvr additive="base">
                                        <p:cTn id="40" dur="2100"/>
                                        <p:tgtEl>
                                          <p:spTgt spid="6"/>
                                        </p:tgtEl>
                                        <p:attrNameLst>
                                          <p:attrName>ppt_y</p:attrName>
                                        </p:attrNameLst>
                                      </p:cBhvr>
                                      <p:tavLst>
                                        <p:tav tm="0">
                                          <p:val>
                                            <p:strVal val="ppt_y"/>
                                          </p:val>
                                        </p:tav>
                                        <p:tav tm="100000">
                                          <p:val>
                                            <p:strVal val="ppt_y"/>
                                          </p:val>
                                        </p:tav>
                                      </p:tavLst>
                                    </p:anim>
                                    <p:set>
                                      <p:cBhvr>
                                        <p:cTn id="41" dur="1" fill="hold">
                                          <p:stCondLst>
                                            <p:cond delay="2099"/>
                                          </p:stCondLst>
                                        </p:cTn>
                                        <p:tgtEl>
                                          <p:spTgt spid="6"/>
                                        </p:tgtEl>
                                        <p:attrNameLst>
                                          <p:attrName>style.visibility</p:attrName>
                                        </p:attrNameLst>
                                      </p:cBhvr>
                                      <p:to>
                                        <p:strVal val="hidden"/>
                                      </p:to>
                                    </p:set>
                                  </p:childTnLst>
                                </p:cTn>
                              </p:par>
                              <p:par>
                                <p:cTn id="42" presetID="35" presetClass="path" presetSubtype="0" accel="49000" decel="51000" fill="hold" nodeType="withEffect">
                                  <p:stCondLst>
                                    <p:cond delay="0"/>
                                  </p:stCondLst>
                                  <p:childTnLst>
                                    <p:animMotion origin="layout" path="M 0 -4.81481E-6 L -0.05846 -4.81481E-6 " pathEditMode="relative" rAng="0" ptsTypes="AA">
                                      <p:cBhvr>
                                        <p:cTn id="43" dur="10000" fill="hold"/>
                                        <p:tgtEl>
                                          <p:spTgt spid="5"/>
                                        </p:tgtEl>
                                        <p:attrNameLst>
                                          <p:attrName>ppt_x</p:attrName>
                                          <p:attrName>ppt_y</p:attrName>
                                        </p:attrNameLst>
                                      </p:cBhvr>
                                      <p:rCtr x="-293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6FF3"/>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6825"/>
            <a:ext cx="6610350" cy="55911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610350" cy="3009900"/>
          </a:xfrm>
          <a:prstGeom prst="rect">
            <a:avLst/>
          </a:prstGeom>
        </p:spPr>
      </p:pic>
      <p:sp>
        <p:nvSpPr>
          <p:cNvPr id="4" name="Rectangle 3"/>
          <p:cNvSpPr/>
          <p:nvPr/>
        </p:nvSpPr>
        <p:spPr>
          <a:xfrm>
            <a:off x="6519624" y="2196224"/>
            <a:ext cx="5321560" cy="1938992"/>
          </a:xfrm>
          <a:prstGeom prst="rect">
            <a:avLst/>
          </a:prstGeom>
        </p:spPr>
        <p:txBody>
          <a:bodyPr wrap="square">
            <a:spAutoFit/>
          </a:bodyPr>
          <a:lstStyle/>
          <a:p>
            <a:r>
              <a:rPr lang="en-US" sz="2400" dirty="0">
                <a:solidFill>
                  <a:schemeClr val="bg1"/>
                </a:solidFill>
                <a:latin typeface="Corbel" panose="020B0503020204020204" pitchFamily="34" charset="0"/>
              </a:rPr>
              <a:t>A different world, a different worldview. Millennials have grown up in a time of rapid change, giving them a set of priorities and expectations sharply different from previous </a:t>
            </a:r>
            <a:r>
              <a:rPr lang="en-US" sz="2400" dirty="0" smtClean="0">
                <a:solidFill>
                  <a:schemeClr val="bg1"/>
                </a:solidFill>
                <a:latin typeface="Corbel" panose="020B0503020204020204" pitchFamily="34" charset="0"/>
              </a:rPr>
              <a:t>generations.</a:t>
            </a:r>
            <a:endParaRPr lang="en-US" sz="2400" dirty="0">
              <a:solidFill>
                <a:schemeClr val="bg1"/>
              </a:solidFill>
              <a:latin typeface="Corbel" panose="020B0503020204020204" pitchFamily="34" charset="0"/>
            </a:endParaRPr>
          </a:p>
        </p:txBody>
      </p:sp>
      <p:sp>
        <p:nvSpPr>
          <p:cNvPr id="5" name="Rectangle 4"/>
          <p:cNvSpPr/>
          <p:nvPr/>
        </p:nvSpPr>
        <p:spPr>
          <a:xfrm>
            <a:off x="6433177" y="1352546"/>
            <a:ext cx="5318251" cy="923330"/>
          </a:xfrm>
          <a:prstGeom prst="rect">
            <a:avLst/>
          </a:prstGeom>
        </p:spPr>
        <p:txBody>
          <a:bodyPr wrap="none">
            <a:spAutoFit/>
          </a:bodyPr>
          <a:lstStyle/>
          <a:p>
            <a:r>
              <a:rPr lang="en-US" sz="5400" b="1" dirty="0" smtClean="0">
                <a:solidFill>
                  <a:schemeClr val="bg1"/>
                </a:solidFill>
                <a:latin typeface="Corbel" panose="020B0503020204020204" pitchFamily="34" charset="0"/>
              </a:rPr>
              <a:t>WHO ARE THEY?</a:t>
            </a:r>
            <a:endParaRPr lang="en-US" sz="5400" b="1" dirty="0">
              <a:solidFill>
                <a:schemeClr val="bg1"/>
              </a:solidFill>
              <a:latin typeface="Corbel" panose="020B0503020204020204" pitchFamily="34" charset="0"/>
            </a:endParaRPr>
          </a:p>
        </p:txBody>
      </p:sp>
      <p:sp>
        <p:nvSpPr>
          <p:cNvPr id="6" name="Rectangle 5"/>
          <p:cNvSpPr/>
          <p:nvPr/>
        </p:nvSpPr>
        <p:spPr>
          <a:xfrm>
            <a:off x="6519624" y="4754306"/>
            <a:ext cx="2821146" cy="461665"/>
          </a:xfrm>
          <a:prstGeom prst="rect">
            <a:avLst/>
          </a:prstGeom>
        </p:spPr>
        <p:txBody>
          <a:bodyPr wrap="square">
            <a:spAutoFit/>
          </a:bodyPr>
          <a:lstStyle/>
          <a:p>
            <a:r>
              <a:rPr lang="en-US" sz="2400" dirty="0" smtClean="0">
                <a:solidFill>
                  <a:srgbClr val="002060"/>
                </a:solidFill>
                <a:latin typeface="Corbel" panose="020B0503020204020204" pitchFamily="34" charset="0"/>
              </a:rPr>
              <a:t>BORN BETWEEN</a:t>
            </a:r>
            <a:endParaRPr lang="en-US" sz="2400" dirty="0">
              <a:solidFill>
                <a:srgbClr val="002060"/>
              </a:solidFill>
              <a:latin typeface="Corbel" panose="020B0503020204020204" pitchFamily="34" charset="0"/>
            </a:endParaRPr>
          </a:p>
        </p:txBody>
      </p:sp>
      <p:sp>
        <p:nvSpPr>
          <p:cNvPr id="7" name="Rectangle 6"/>
          <p:cNvSpPr/>
          <p:nvPr/>
        </p:nvSpPr>
        <p:spPr>
          <a:xfrm>
            <a:off x="6519624" y="5171208"/>
            <a:ext cx="1571080" cy="830997"/>
          </a:xfrm>
          <a:prstGeom prst="rect">
            <a:avLst/>
          </a:prstGeom>
        </p:spPr>
        <p:txBody>
          <a:bodyPr wrap="square">
            <a:spAutoFit/>
          </a:bodyPr>
          <a:lstStyle/>
          <a:p>
            <a:r>
              <a:rPr lang="en-US" sz="4800" dirty="0" smtClean="0">
                <a:solidFill>
                  <a:schemeClr val="bg1"/>
                </a:solidFill>
                <a:latin typeface="Segoe UI" panose="020B0502040204020203" pitchFamily="34" charset="0"/>
                <a:cs typeface="Segoe UI" panose="020B0502040204020203" pitchFamily="34" charset="0"/>
              </a:rPr>
              <a:t>1980</a:t>
            </a:r>
            <a:endParaRPr lang="en-US" sz="4800" dirty="0">
              <a:solidFill>
                <a:schemeClr val="bg1"/>
              </a:solidFill>
              <a:latin typeface="Segoe UI" panose="020B0502040204020203" pitchFamily="34" charset="0"/>
              <a:cs typeface="Segoe UI" panose="020B0502040204020203" pitchFamily="34" charset="0"/>
            </a:endParaRPr>
          </a:p>
        </p:txBody>
      </p:sp>
      <p:sp>
        <p:nvSpPr>
          <p:cNvPr id="8" name="Rectangle 7"/>
          <p:cNvSpPr/>
          <p:nvPr/>
        </p:nvSpPr>
        <p:spPr>
          <a:xfrm>
            <a:off x="9172120" y="5183607"/>
            <a:ext cx="1649004" cy="830997"/>
          </a:xfrm>
          <a:prstGeom prst="rect">
            <a:avLst/>
          </a:prstGeom>
        </p:spPr>
        <p:txBody>
          <a:bodyPr wrap="square">
            <a:spAutoFit/>
          </a:bodyPr>
          <a:lstStyle/>
          <a:p>
            <a:r>
              <a:rPr lang="en-US" sz="4800" dirty="0" smtClean="0">
                <a:solidFill>
                  <a:schemeClr val="bg1"/>
                </a:solidFill>
                <a:latin typeface="Segoe UI" panose="020B0502040204020203" pitchFamily="34" charset="0"/>
                <a:cs typeface="Segoe UI" panose="020B0502040204020203" pitchFamily="34" charset="0"/>
              </a:rPr>
              <a:t>2000</a:t>
            </a:r>
            <a:endParaRPr lang="en-US" sz="4800" dirty="0">
              <a:solidFill>
                <a:schemeClr val="bg1"/>
              </a:solidFill>
              <a:latin typeface="Segoe UI" panose="020B0502040204020203" pitchFamily="34" charset="0"/>
              <a:cs typeface="Segoe UI" panose="020B0502040204020203" pitchFamily="34" charset="0"/>
            </a:endParaRPr>
          </a:p>
        </p:txBody>
      </p:sp>
      <p:grpSp>
        <p:nvGrpSpPr>
          <p:cNvPr id="20" name="Group 19"/>
          <p:cNvGrpSpPr/>
          <p:nvPr/>
        </p:nvGrpSpPr>
        <p:grpSpPr>
          <a:xfrm>
            <a:off x="8090704" y="5359220"/>
            <a:ext cx="1001598" cy="454971"/>
            <a:chOff x="8090704" y="316554"/>
            <a:chExt cx="1001598" cy="454971"/>
          </a:xfrm>
        </p:grpSpPr>
        <p:cxnSp>
          <p:nvCxnSpPr>
            <p:cNvPr id="12" name="Straight Connector 11"/>
            <p:cNvCxnSpPr/>
            <p:nvPr/>
          </p:nvCxnSpPr>
          <p:spPr>
            <a:xfrm>
              <a:off x="8090704" y="544010"/>
              <a:ext cx="10015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833485" y="544011"/>
              <a:ext cx="258817" cy="2275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833485" y="316554"/>
              <a:ext cx="258817" cy="2274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350364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4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2" presetClass="entr" presetSubtype="8" decel="100000" fill="hold" grpId="0" nodeType="withEffect">
                                  <p:stCondLst>
                                    <p:cond delay="11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2" decel="100000" fill="hold" grpId="0" nodeType="withEffect">
                                  <p:stCondLst>
                                    <p:cond delay="110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decel="10000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1" presetClass="entr" presetSubtype="0" fill="hold" grpId="0" nodeType="withEffect">
                                  <p:stCondLst>
                                    <p:cond delay="500"/>
                                  </p:stCondLst>
                                  <p:iterate type="lt">
                                    <p:tmAbs val="300"/>
                                  </p:iterate>
                                  <p:childTnLst>
                                    <p:set>
                                      <p:cBhvr>
                                        <p:cTn id="30" dur="1" fill="hold">
                                          <p:stCondLst>
                                            <p:cond delay="0"/>
                                          </p:stCondLst>
                                        </p:cTn>
                                        <p:tgtEl>
                                          <p:spTgt spid="7"/>
                                        </p:tgtEl>
                                        <p:attrNameLst>
                                          <p:attrName>style.visibility</p:attrName>
                                        </p:attrNameLst>
                                      </p:cBhvr>
                                      <p:to>
                                        <p:strVal val="visible"/>
                                      </p:to>
                                    </p:set>
                                  </p:childTnLst>
                                </p:cTn>
                              </p:par>
                              <p:par>
                                <p:cTn id="31" presetID="22" presetClass="entr" presetSubtype="8" fill="hold" nodeType="withEffect">
                                  <p:stCondLst>
                                    <p:cond delay="110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par>
                                <p:cTn id="34" presetID="1" presetClass="entr" presetSubtype="0" fill="hold" grpId="0" nodeType="withEffect">
                                  <p:stCondLst>
                                    <p:cond delay="1700"/>
                                  </p:stCondLst>
                                  <p:iterate type="lt">
                                    <p:tmAbs val="300"/>
                                  </p:iterate>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ADE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6825"/>
            <a:ext cx="6610350" cy="5591175"/>
          </a:xfrm>
          <a:prstGeom prst="rect">
            <a:avLst/>
          </a:prstGeom>
        </p:spPr>
      </p:pic>
      <p:sp>
        <p:nvSpPr>
          <p:cNvPr id="4" name="Rectangle 3"/>
          <p:cNvSpPr/>
          <p:nvPr/>
        </p:nvSpPr>
        <p:spPr>
          <a:xfrm>
            <a:off x="6519624" y="2196224"/>
            <a:ext cx="5321560" cy="2308324"/>
          </a:xfrm>
          <a:prstGeom prst="rect">
            <a:avLst/>
          </a:prstGeom>
        </p:spPr>
        <p:txBody>
          <a:bodyPr wrap="square">
            <a:spAutoFit/>
          </a:bodyPr>
          <a:lstStyle/>
          <a:p>
            <a:r>
              <a:rPr lang="en-US" sz="2400" dirty="0">
                <a:solidFill>
                  <a:schemeClr val="bg1"/>
                </a:solidFill>
                <a:latin typeface="Corbel" panose="020B0503020204020204" pitchFamily="34" charset="0"/>
              </a:rPr>
              <a:t>As Millennials enter their peak home-buying years, their reluctance to enter the housing market could change. The cohort’s sheer size, plus its desire to settle down in the future, could lead to a surge in home sales.</a:t>
            </a:r>
          </a:p>
        </p:txBody>
      </p:sp>
      <p:sp>
        <p:nvSpPr>
          <p:cNvPr id="5" name="Rectangle 4"/>
          <p:cNvSpPr/>
          <p:nvPr/>
        </p:nvSpPr>
        <p:spPr>
          <a:xfrm>
            <a:off x="6433177" y="1352546"/>
            <a:ext cx="3219151" cy="923330"/>
          </a:xfrm>
          <a:prstGeom prst="rect">
            <a:avLst/>
          </a:prstGeom>
        </p:spPr>
        <p:txBody>
          <a:bodyPr wrap="none">
            <a:spAutoFit/>
          </a:bodyPr>
          <a:lstStyle/>
          <a:p>
            <a:r>
              <a:rPr lang="en-US" sz="5400" b="1" dirty="0" smtClean="0">
                <a:solidFill>
                  <a:schemeClr val="bg1"/>
                </a:solidFill>
                <a:latin typeface="Corbel" panose="020B0503020204020204" pitchFamily="34" charset="0"/>
              </a:rPr>
              <a:t>HOUSING</a:t>
            </a:r>
            <a:endParaRPr lang="en-US" sz="5400" b="1" dirty="0">
              <a:solidFill>
                <a:schemeClr val="bg1"/>
              </a:solidFill>
              <a:latin typeface="Corbel" panose="020B0503020204020204" pitchFamily="34" charset="0"/>
            </a:endParaRPr>
          </a:p>
        </p:txBody>
      </p:sp>
      <p:sp>
        <p:nvSpPr>
          <p:cNvPr id="6" name="Rectangle 5"/>
          <p:cNvSpPr/>
          <p:nvPr/>
        </p:nvSpPr>
        <p:spPr>
          <a:xfrm>
            <a:off x="6519624" y="4754306"/>
            <a:ext cx="4115246" cy="461665"/>
          </a:xfrm>
          <a:prstGeom prst="rect">
            <a:avLst/>
          </a:prstGeom>
        </p:spPr>
        <p:txBody>
          <a:bodyPr wrap="square">
            <a:spAutoFit/>
          </a:bodyPr>
          <a:lstStyle/>
          <a:p>
            <a:r>
              <a:rPr lang="en-US" sz="2400" dirty="0" smtClean="0">
                <a:solidFill>
                  <a:schemeClr val="accent1">
                    <a:lumMod val="75000"/>
                  </a:schemeClr>
                </a:solidFill>
                <a:latin typeface="Corbel" panose="020B0503020204020204" pitchFamily="34" charset="0"/>
              </a:rPr>
              <a:t>PEAK HOME-BUYING YEARS</a:t>
            </a:r>
            <a:endParaRPr lang="en-US" sz="2400" dirty="0">
              <a:solidFill>
                <a:schemeClr val="accent1">
                  <a:lumMod val="75000"/>
                </a:schemeClr>
              </a:solidFill>
              <a:latin typeface="Corbel" panose="020B0503020204020204" pitchFamily="34" charset="0"/>
            </a:endParaRPr>
          </a:p>
        </p:txBody>
      </p:sp>
      <p:sp>
        <p:nvSpPr>
          <p:cNvPr id="7" name="Rectangle 6"/>
          <p:cNvSpPr/>
          <p:nvPr/>
        </p:nvSpPr>
        <p:spPr>
          <a:xfrm>
            <a:off x="6519624" y="5171208"/>
            <a:ext cx="1571080" cy="830997"/>
          </a:xfrm>
          <a:prstGeom prst="rect">
            <a:avLst/>
          </a:prstGeom>
        </p:spPr>
        <p:txBody>
          <a:bodyPr wrap="square">
            <a:spAutoFit/>
          </a:bodyPr>
          <a:lstStyle/>
          <a:p>
            <a:r>
              <a:rPr lang="en-US" sz="4800" dirty="0" smtClean="0">
                <a:solidFill>
                  <a:schemeClr val="bg1"/>
                </a:solidFill>
                <a:latin typeface="Segoe UI" panose="020B0502040204020203" pitchFamily="34" charset="0"/>
                <a:cs typeface="Segoe UI" panose="020B0502040204020203" pitchFamily="34" charset="0"/>
              </a:rPr>
              <a:t>25</a:t>
            </a:r>
            <a:r>
              <a:rPr lang="en-US" sz="2000" dirty="0" smtClean="0">
                <a:solidFill>
                  <a:schemeClr val="accent1">
                    <a:lumMod val="75000"/>
                  </a:schemeClr>
                </a:solidFill>
                <a:latin typeface="Segoe UI" panose="020B0502040204020203" pitchFamily="34" charset="0"/>
                <a:cs typeface="Segoe UI" panose="020B0502040204020203" pitchFamily="34" charset="0"/>
              </a:rPr>
              <a:t>y/o</a:t>
            </a:r>
            <a:endParaRPr lang="en-US" sz="4800" dirty="0">
              <a:solidFill>
                <a:schemeClr val="accent1">
                  <a:lumMod val="75000"/>
                </a:schemeClr>
              </a:solidFill>
              <a:latin typeface="Segoe UI" panose="020B0502040204020203" pitchFamily="34" charset="0"/>
              <a:cs typeface="Segoe UI" panose="020B0502040204020203" pitchFamily="34" charset="0"/>
            </a:endParaRPr>
          </a:p>
        </p:txBody>
      </p:sp>
      <p:sp>
        <p:nvSpPr>
          <p:cNvPr id="8" name="Rectangle 7"/>
          <p:cNvSpPr/>
          <p:nvPr/>
        </p:nvSpPr>
        <p:spPr>
          <a:xfrm>
            <a:off x="8873948" y="5183607"/>
            <a:ext cx="1649004" cy="830997"/>
          </a:xfrm>
          <a:prstGeom prst="rect">
            <a:avLst/>
          </a:prstGeom>
        </p:spPr>
        <p:txBody>
          <a:bodyPr wrap="square">
            <a:spAutoFit/>
          </a:bodyPr>
          <a:lstStyle/>
          <a:p>
            <a:pPr lvl="0"/>
            <a:r>
              <a:rPr lang="en-US" sz="4800" dirty="0" smtClean="0">
                <a:solidFill>
                  <a:prstClr val="white"/>
                </a:solidFill>
                <a:latin typeface="Segoe UI" panose="020B0502040204020203" pitchFamily="34" charset="0"/>
                <a:cs typeface="Segoe UI" panose="020B0502040204020203" pitchFamily="34" charset="0"/>
              </a:rPr>
              <a:t>45</a:t>
            </a:r>
            <a:r>
              <a:rPr lang="en-US" sz="2000" dirty="0" smtClean="0">
                <a:solidFill>
                  <a:schemeClr val="accent1">
                    <a:lumMod val="75000"/>
                  </a:schemeClr>
                </a:solidFill>
                <a:latin typeface="Segoe UI" panose="020B0502040204020203" pitchFamily="34" charset="0"/>
                <a:cs typeface="Segoe UI" panose="020B0502040204020203" pitchFamily="34" charset="0"/>
              </a:rPr>
              <a:t>y/o</a:t>
            </a:r>
            <a:endParaRPr lang="en-US" sz="4800" dirty="0">
              <a:solidFill>
                <a:schemeClr val="accent1">
                  <a:lumMod val="75000"/>
                </a:schemeClr>
              </a:solidFill>
              <a:latin typeface="Segoe UI" panose="020B0502040204020203" pitchFamily="34" charset="0"/>
              <a:cs typeface="Segoe UI" panose="020B0502040204020203" pitchFamily="34" charset="0"/>
            </a:endParaRPr>
          </a:p>
        </p:txBody>
      </p:sp>
      <p:grpSp>
        <p:nvGrpSpPr>
          <p:cNvPr id="20" name="Group 19"/>
          <p:cNvGrpSpPr/>
          <p:nvPr/>
        </p:nvGrpSpPr>
        <p:grpSpPr>
          <a:xfrm>
            <a:off x="7792532" y="5359220"/>
            <a:ext cx="1001598" cy="454971"/>
            <a:chOff x="8090704" y="316554"/>
            <a:chExt cx="1001598" cy="454971"/>
          </a:xfrm>
        </p:grpSpPr>
        <p:cxnSp>
          <p:nvCxnSpPr>
            <p:cNvPr id="12" name="Straight Connector 11"/>
            <p:cNvCxnSpPr/>
            <p:nvPr/>
          </p:nvCxnSpPr>
          <p:spPr>
            <a:xfrm>
              <a:off x="8090704" y="544010"/>
              <a:ext cx="10015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833485" y="544011"/>
              <a:ext cx="258817" cy="2275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833485" y="316554"/>
              <a:ext cx="258817" cy="2274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081824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4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8" decel="100000" fill="hold" grpId="0" nodeType="withEffect">
                                  <p:stCondLst>
                                    <p:cond delay="11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110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decel="10000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1" presetClass="entr" presetSubtype="0" fill="hold" grpId="0" nodeType="withEffect">
                                  <p:stCondLst>
                                    <p:cond delay="500"/>
                                  </p:stCondLst>
                                  <p:iterate type="lt">
                                    <p:tmAbs val="300"/>
                                  </p:iterate>
                                  <p:childTnLst>
                                    <p:set>
                                      <p:cBhvr>
                                        <p:cTn id="25" dur="1" fill="hold">
                                          <p:stCondLst>
                                            <p:cond delay="0"/>
                                          </p:stCondLst>
                                        </p:cTn>
                                        <p:tgtEl>
                                          <p:spTgt spid="7"/>
                                        </p:tgtEl>
                                        <p:attrNameLst>
                                          <p:attrName>style.visibility</p:attrName>
                                        </p:attrNameLst>
                                      </p:cBhvr>
                                      <p:to>
                                        <p:strVal val="visible"/>
                                      </p:to>
                                    </p:set>
                                  </p:childTnLst>
                                </p:cTn>
                              </p:par>
                              <p:par>
                                <p:cTn id="26" presetID="22" presetClass="entr" presetSubtype="8" fill="hold" nodeType="withEffect">
                                  <p:stCondLst>
                                    <p:cond delay="110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1" presetClass="entr" presetSubtype="0" fill="hold" grpId="0" nodeType="withEffect">
                                  <p:stCondLst>
                                    <p:cond delay="1700"/>
                                  </p:stCondLst>
                                  <p:iterate type="lt">
                                    <p:tmAbs val="300"/>
                                  </p:iterate>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AD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059395"/>
      </p:ext>
    </p:extLst>
  </p:cSld>
  <p:clrMapOvr>
    <a:masterClrMapping/>
  </p:clrMapOvr>
  <mc:AlternateContent xmlns:mc="http://schemas.openxmlformats.org/markup-compatibility/2006" xmlns:p14="http://schemas.microsoft.com/office/powerpoint/2010/main">
    <mc:Choice Requires="p14">
      <p:transition spd="med" advTm="0">
        <p14:pan dir="u"/>
      </p:transition>
    </mc:Choice>
    <mc:Fallback xmlns="">
      <p:transition spd="med" advTm="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D005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6825"/>
            <a:ext cx="6610350" cy="5591175"/>
          </a:xfrm>
          <a:prstGeom prst="rect">
            <a:avLst/>
          </a:prstGeom>
        </p:spPr>
      </p:pic>
      <p:sp>
        <p:nvSpPr>
          <p:cNvPr id="4" name="Rectangle 3"/>
          <p:cNvSpPr/>
          <p:nvPr/>
        </p:nvSpPr>
        <p:spPr>
          <a:xfrm>
            <a:off x="6135005" y="2196224"/>
            <a:ext cx="5321560" cy="1569660"/>
          </a:xfrm>
          <a:prstGeom prst="rect">
            <a:avLst/>
          </a:prstGeom>
        </p:spPr>
        <p:txBody>
          <a:bodyPr wrap="square">
            <a:spAutoFit/>
          </a:bodyPr>
          <a:lstStyle/>
          <a:p>
            <a:r>
              <a:rPr lang="en-US" sz="2400" dirty="0">
                <a:solidFill>
                  <a:schemeClr val="bg1"/>
                </a:solidFill>
                <a:latin typeface="Corbel" panose="020B0503020204020204" pitchFamily="34" charset="0"/>
              </a:rPr>
              <a:t>Millennials have been putting off significant milestones like marriage and children. But that doesn’t mean they want to stay single forever.</a:t>
            </a:r>
          </a:p>
        </p:txBody>
      </p:sp>
      <p:sp>
        <p:nvSpPr>
          <p:cNvPr id="5" name="Rectangle 4"/>
          <p:cNvSpPr/>
          <p:nvPr/>
        </p:nvSpPr>
        <p:spPr>
          <a:xfrm>
            <a:off x="6135005" y="1352546"/>
            <a:ext cx="5374356" cy="830997"/>
          </a:xfrm>
          <a:prstGeom prst="rect">
            <a:avLst/>
          </a:prstGeom>
        </p:spPr>
        <p:txBody>
          <a:bodyPr wrap="none">
            <a:spAutoFit/>
          </a:bodyPr>
          <a:lstStyle/>
          <a:p>
            <a:r>
              <a:rPr lang="en-US" sz="4800" b="1" dirty="0" smtClean="0">
                <a:solidFill>
                  <a:schemeClr val="bg1"/>
                </a:solidFill>
                <a:latin typeface="Corbel" panose="020B0503020204020204" pitchFamily="34" charset="0"/>
              </a:rPr>
              <a:t>LOVE &amp; MARRIAGE</a:t>
            </a:r>
            <a:endParaRPr lang="en-US" sz="4800" b="1" dirty="0">
              <a:solidFill>
                <a:schemeClr val="bg1"/>
              </a:solidFill>
              <a:latin typeface="Corbel" panose="020B0503020204020204" pitchFamily="34" charset="0"/>
            </a:endParaRPr>
          </a:p>
        </p:txBody>
      </p:sp>
      <p:sp>
        <p:nvSpPr>
          <p:cNvPr id="6" name="Rectangle 5"/>
          <p:cNvSpPr/>
          <p:nvPr/>
        </p:nvSpPr>
        <p:spPr>
          <a:xfrm>
            <a:off x="6221452" y="4754306"/>
            <a:ext cx="1677319" cy="914161"/>
          </a:xfrm>
          <a:prstGeom prst="rect">
            <a:avLst/>
          </a:prstGeom>
        </p:spPr>
        <p:txBody>
          <a:bodyPr wrap="square">
            <a:spAutoFit/>
          </a:bodyPr>
          <a:lstStyle/>
          <a:p>
            <a:pPr algn="r">
              <a:lnSpc>
                <a:spcPts val="2100"/>
              </a:lnSpc>
            </a:pPr>
            <a:r>
              <a:rPr lang="en-US" sz="2400" dirty="0" smtClean="0">
                <a:solidFill>
                  <a:schemeClr val="bg2">
                    <a:lumMod val="10000"/>
                  </a:schemeClr>
                </a:solidFill>
                <a:latin typeface="Corbel" panose="020B0503020204020204" pitchFamily="34" charset="0"/>
              </a:rPr>
              <a:t>MEDIAN</a:t>
            </a:r>
          </a:p>
          <a:p>
            <a:pPr algn="r">
              <a:lnSpc>
                <a:spcPts val="2100"/>
              </a:lnSpc>
            </a:pPr>
            <a:r>
              <a:rPr lang="en-US" sz="2400" dirty="0" smtClean="0">
                <a:solidFill>
                  <a:schemeClr val="bg2">
                    <a:lumMod val="10000"/>
                  </a:schemeClr>
                </a:solidFill>
                <a:latin typeface="Corbel" panose="020B0503020204020204" pitchFamily="34" charset="0"/>
              </a:rPr>
              <a:t>MARRIAGE</a:t>
            </a:r>
          </a:p>
          <a:p>
            <a:pPr algn="r">
              <a:lnSpc>
                <a:spcPts val="2100"/>
              </a:lnSpc>
            </a:pPr>
            <a:r>
              <a:rPr lang="en-US" sz="2400" dirty="0" smtClean="0">
                <a:solidFill>
                  <a:schemeClr val="bg2">
                    <a:lumMod val="10000"/>
                  </a:schemeClr>
                </a:solidFill>
                <a:latin typeface="Corbel" panose="020B0503020204020204" pitchFamily="34" charset="0"/>
              </a:rPr>
              <a:t>AGE</a:t>
            </a:r>
            <a:endParaRPr lang="en-US" sz="2400" dirty="0">
              <a:solidFill>
                <a:schemeClr val="bg2">
                  <a:lumMod val="10000"/>
                </a:schemeClr>
              </a:solidFill>
              <a:latin typeface="Corbel" panose="020B0503020204020204" pitchFamily="34" charset="0"/>
            </a:endParaRPr>
          </a:p>
        </p:txBody>
      </p:sp>
      <p:sp>
        <p:nvSpPr>
          <p:cNvPr id="7" name="Rectangle 6"/>
          <p:cNvSpPr/>
          <p:nvPr/>
        </p:nvSpPr>
        <p:spPr>
          <a:xfrm>
            <a:off x="7829198" y="4567937"/>
            <a:ext cx="1772004" cy="1200329"/>
          </a:xfrm>
          <a:prstGeom prst="rect">
            <a:avLst/>
          </a:prstGeom>
        </p:spPr>
        <p:txBody>
          <a:bodyPr wrap="square">
            <a:spAutoFit/>
          </a:bodyPr>
          <a:lstStyle/>
          <a:p>
            <a:r>
              <a:rPr lang="en-US" sz="7200" dirty="0" smtClean="0">
                <a:solidFill>
                  <a:schemeClr val="bg1"/>
                </a:solidFill>
                <a:latin typeface="Segoe UI" panose="020B0502040204020203" pitchFamily="34" charset="0"/>
                <a:cs typeface="Segoe UI" panose="020B0502040204020203" pitchFamily="34" charset="0"/>
              </a:rPr>
              <a:t>30</a:t>
            </a:r>
            <a:r>
              <a:rPr lang="en-US" sz="2000" dirty="0" smtClean="0">
                <a:solidFill>
                  <a:schemeClr val="bg2">
                    <a:lumMod val="10000"/>
                  </a:schemeClr>
                </a:solidFill>
                <a:latin typeface="Segoe UI" panose="020B0502040204020203" pitchFamily="34" charset="0"/>
                <a:cs typeface="Segoe UI" panose="020B0502040204020203" pitchFamily="34" charset="0"/>
              </a:rPr>
              <a:t>y/o</a:t>
            </a:r>
            <a:endParaRPr lang="en-US" sz="7200" dirty="0">
              <a:solidFill>
                <a:schemeClr val="bg2">
                  <a:lumMod val="10000"/>
                </a:schemeClr>
              </a:solidFill>
              <a:latin typeface="Segoe UI" panose="020B0502040204020203" pitchFamily="34" charset="0"/>
              <a:cs typeface="Segoe UI" panose="020B0502040204020203" pitchFamily="34" charset="0"/>
            </a:endParaRPr>
          </a:p>
        </p:txBody>
      </p:sp>
      <p:sp>
        <p:nvSpPr>
          <p:cNvPr id="8" name="Rectangle 7"/>
          <p:cNvSpPr/>
          <p:nvPr/>
        </p:nvSpPr>
        <p:spPr>
          <a:xfrm>
            <a:off x="9860357" y="4567937"/>
            <a:ext cx="1649004" cy="1200329"/>
          </a:xfrm>
          <a:prstGeom prst="rect">
            <a:avLst/>
          </a:prstGeom>
        </p:spPr>
        <p:txBody>
          <a:bodyPr wrap="square">
            <a:spAutoFit/>
          </a:bodyPr>
          <a:lstStyle/>
          <a:p>
            <a:r>
              <a:rPr lang="en-US" sz="7200" dirty="0">
                <a:solidFill>
                  <a:schemeClr val="bg1"/>
                </a:solidFill>
                <a:latin typeface="Segoe UI" panose="020B0502040204020203" pitchFamily="34" charset="0"/>
                <a:cs typeface="Segoe UI" panose="020B0502040204020203" pitchFamily="34" charset="0"/>
              </a:rPr>
              <a:t>23</a:t>
            </a:r>
            <a:r>
              <a:rPr lang="en-US" sz="2000" dirty="0">
                <a:solidFill>
                  <a:schemeClr val="bg2">
                    <a:lumMod val="10000"/>
                  </a:schemeClr>
                </a:solidFill>
                <a:latin typeface="Segoe UI" panose="020B0502040204020203" pitchFamily="34" charset="0"/>
                <a:cs typeface="Segoe UI" panose="020B0502040204020203" pitchFamily="34" charset="0"/>
              </a:rPr>
              <a:t>y/o</a:t>
            </a:r>
          </a:p>
        </p:txBody>
      </p:sp>
      <p:sp>
        <p:nvSpPr>
          <p:cNvPr id="14" name="Rectangle 13"/>
          <p:cNvSpPr/>
          <p:nvPr/>
        </p:nvSpPr>
        <p:spPr>
          <a:xfrm>
            <a:off x="7978283" y="4397128"/>
            <a:ext cx="814179" cy="369332"/>
          </a:xfrm>
          <a:prstGeom prst="rect">
            <a:avLst/>
          </a:prstGeom>
        </p:spPr>
        <p:txBody>
          <a:bodyPr wrap="square">
            <a:spAutoFit/>
          </a:bodyPr>
          <a:lstStyle/>
          <a:p>
            <a:r>
              <a:rPr lang="en-US" dirty="0">
                <a:solidFill>
                  <a:schemeClr val="bg1"/>
                </a:solidFill>
                <a:latin typeface="Segoe UI" panose="020B0502040204020203" pitchFamily="34" charset="0"/>
                <a:cs typeface="Segoe UI" panose="020B0502040204020203" pitchFamily="34" charset="0"/>
              </a:rPr>
              <a:t>2010</a:t>
            </a:r>
          </a:p>
        </p:txBody>
      </p:sp>
      <p:sp>
        <p:nvSpPr>
          <p:cNvPr id="15" name="Rectangle 14"/>
          <p:cNvSpPr/>
          <p:nvPr/>
        </p:nvSpPr>
        <p:spPr>
          <a:xfrm>
            <a:off x="9996249" y="4397128"/>
            <a:ext cx="814179" cy="369332"/>
          </a:xfrm>
          <a:prstGeom prst="rect">
            <a:avLst/>
          </a:prstGeom>
        </p:spPr>
        <p:txBody>
          <a:bodyPr wrap="square">
            <a:spAutoFit/>
          </a:bodyPr>
          <a:lstStyle/>
          <a:p>
            <a:r>
              <a:rPr lang="en-US" dirty="0" smtClean="0">
                <a:solidFill>
                  <a:schemeClr val="bg1"/>
                </a:solidFill>
                <a:latin typeface="Segoe UI" panose="020B0502040204020203" pitchFamily="34" charset="0"/>
                <a:cs typeface="Segoe UI" panose="020B0502040204020203" pitchFamily="34" charset="0"/>
              </a:rPr>
              <a:t>1970s</a:t>
            </a:r>
            <a:endParaRPr lang="en-US"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83329852"/>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4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8" decel="100000" fill="hold" grpId="0" nodeType="withEffect">
                                  <p:stCondLst>
                                    <p:cond delay="11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110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decel="10000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1" presetClass="entr" presetSubtype="0" fill="hold" grpId="0" nodeType="withEffect">
                                  <p:stCondLst>
                                    <p:cond delay="500"/>
                                  </p:stCondLst>
                                  <p:iterate type="lt">
                                    <p:tmAbs val="300"/>
                                  </p:iterate>
                                  <p:childTnLst>
                                    <p:set>
                                      <p:cBhvr>
                                        <p:cTn id="25" dur="1" fill="hold">
                                          <p:stCondLst>
                                            <p:cond delay="0"/>
                                          </p:stCondLst>
                                        </p:cTn>
                                        <p:tgtEl>
                                          <p:spTgt spid="7"/>
                                        </p:tgtEl>
                                        <p:attrNameLst>
                                          <p:attrName>style.visibility</p:attrName>
                                        </p:attrNameLst>
                                      </p:cBhvr>
                                      <p:to>
                                        <p:strVal val="visible"/>
                                      </p:to>
                                    </p:set>
                                  </p:childTnLst>
                                </p:cTn>
                              </p:par>
                              <p:par>
                                <p:cTn id="26" presetID="2" presetClass="entr" presetSubtype="2" decel="100000" fill="hold" grpId="0" nodeType="withEffect">
                                  <p:stCondLst>
                                    <p:cond delay="5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1+#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par>
                                <p:cTn id="30" presetID="1" presetClass="entr" presetSubtype="0" fill="hold" grpId="0" nodeType="withEffect">
                                  <p:stCondLst>
                                    <p:cond delay="2100"/>
                                  </p:stCondLst>
                                  <p:iterate type="lt">
                                    <p:tmAbs val="300"/>
                                  </p:iterate>
                                  <p:childTnLst>
                                    <p:set>
                                      <p:cBhvr>
                                        <p:cTn id="31" dur="1" fill="hold">
                                          <p:stCondLst>
                                            <p:cond delay="0"/>
                                          </p:stCondLst>
                                        </p:cTn>
                                        <p:tgtEl>
                                          <p:spTgt spid="8"/>
                                        </p:tgtEl>
                                        <p:attrNameLst>
                                          <p:attrName>style.visibility</p:attrName>
                                        </p:attrNameLst>
                                      </p:cBhvr>
                                      <p:to>
                                        <p:strVal val="visible"/>
                                      </p:to>
                                    </p:set>
                                  </p:childTnLst>
                                </p:cTn>
                              </p:par>
                              <p:par>
                                <p:cTn id="32" presetID="2" presetClass="entr" presetSubtype="2" decel="100000" fill="hold" grpId="0" nodeType="withEffect">
                                  <p:stCondLst>
                                    <p:cond delay="21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1+#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4B663"/>
        </a:solidFill>
        <a:effectLst/>
      </p:bgPr>
    </p:bg>
    <p:spTree>
      <p:nvGrpSpPr>
        <p:cNvPr id="1" name=""/>
        <p:cNvGrpSpPr/>
        <p:nvPr/>
      </p:nvGrpSpPr>
      <p:grpSpPr>
        <a:xfrm>
          <a:off x="0" y="0"/>
          <a:ext cx="0" cy="0"/>
          <a:chOff x="0" y="0"/>
          <a:chExt cx="0" cy="0"/>
        </a:xfrm>
      </p:grpSpPr>
      <p:pic>
        <p:nvPicPr>
          <p:cNvPr id="1025" name="Picture 1"/>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0" y="1118337"/>
            <a:ext cx="6610350" cy="55911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19081" y="2575096"/>
            <a:ext cx="5321560" cy="2677656"/>
          </a:xfrm>
          <a:prstGeom prst="rect">
            <a:avLst/>
          </a:prstGeom>
        </p:spPr>
        <p:txBody>
          <a:bodyPr wrap="square">
            <a:spAutoFit/>
          </a:bodyPr>
          <a:lstStyle/>
          <a:p>
            <a:r>
              <a:rPr lang="en-US" sz="2400" dirty="0">
                <a:solidFill>
                  <a:schemeClr val="bg1"/>
                </a:solidFill>
                <a:latin typeface="Corbel" panose="020B0503020204020204" pitchFamily="34" charset="0"/>
              </a:rPr>
              <a:t>It’s not just homes: Millennials have been reluctant to buy items such as cars, music and luxury goods. Instead, they’re turning to a new set of services that provide access to products without the burdens of ownership, giving rise to what's being called a "sharing economy."</a:t>
            </a:r>
          </a:p>
        </p:txBody>
      </p:sp>
      <p:sp>
        <p:nvSpPr>
          <p:cNvPr id="9" name="Rectangle 8"/>
          <p:cNvSpPr/>
          <p:nvPr/>
        </p:nvSpPr>
        <p:spPr>
          <a:xfrm>
            <a:off x="6232634" y="1192944"/>
            <a:ext cx="5408007" cy="1509452"/>
          </a:xfrm>
          <a:prstGeom prst="rect">
            <a:avLst/>
          </a:prstGeom>
        </p:spPr>
        <p:txBody>
          <a:bodyPr wrap="square">
            <a:spAutoFit/>
          </a:bodyPr>
          <a:lstStyle/>
          <a:p>
            <a:pPr>
              <a:lnSpc>
                <a:spcPts val="5500"/>
              </a:lnSpc>
            </a:pPr>
            <a:r>
              <a:rPr lang="en-US" sz="5400" b="1" dirty="0" smtClean="0">
                <a:solidFill>
                  <a:schemeClr val="bg1"/>
                </a:solidFill>
                <a:latin typeface="Corbel" panose="020B0503020204020204" pitchFamily="34" charset="0"/>
              </a:rPr>
              <a:t>ACCESS, NOT OWNERSHIP</a:t>
            </a:r>
            <a:endParaRPr lang="en-US" sz="5400" b="1" dirty="0">
              <a:solidFill>
                <a:schemeClr val="bg1"/>
              </a:solidFill>
              <a:latin typeface="Corbel" panose="020B0503020204020204" pitchFamily="34" charset="0"/>
            </a:endParaRPr>
          </a:p>
        </p:txBody>
      </p:sp>
      <p:sp>
        <p:nvSpPr>
          <p:cNvPr id="4" name="Rectangle 2"/>
          <p:cNvSpPr>
            <a:spLocks noChangeArrowheads="1"/>
          </p:cNvSpPr>
          <p:nvPr/>
        </p:nvSpPr>
        <p:spPr bwMode="auto">
          <a:xfrm>
            <a:off x="6313659" y="5463184"/>
            <a:ext cx="540800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buFontTx/>
              <a:buNone/>
              <a:tabLst/>
            </a:pPr>
            <a:r>
              <a:rPr lang="en-US" altLang="en-US" dirty="0">
                <a:solidFill>
                  <a:schemeClr val="bg2">
                    <a:lumMod val="10000"/>
                  </a:schemeClr>
                </a:solidFill>
                <a:latin typeface="Segoe UI" panose="020B0502040204020203" pitchFamily="34" charset="0"/>
                <a:cs typeface="Segoe UI" panose="020B0502040204020203" pitchFamily="34" charset="0"/>
              </a:rPr>
              <a:t>“25 years from now, </a:t>
            </a:r>
            <a:r>
              <a:rPr lang="en-US" altLang="en-US" b="1" dirty="0">
                <a:solidFill>
                  <a:schemeClr val="bg2">
                    <a:lumMod val="10000"/>
                  </a:schemeClr>
                </a:solidFill>
                <a:latin typeface="Segoe UI" panose="020B0502040204020203" pitchFamily="34" charset="0"/>
                <a:cs typeface="Segoe UI" panose="020B0502040204020203" pitchFamily="34" charset="0"/>
              </a:rPr>
              <a:t>car sharing will be the norm</a:t>
            </a:r>
            <a:r>
              <a:rPr lang="en-US" altLang="en-US" dirty="0">
                <a:solidFill>
                  <a:schemeClr val="bg2">
                    <a:lumMod val="10000"/>
                  </a:schemeClr>
                </a:solidFill>
                <a:latin typeface="Segoe UI" panose="020B0502040204020203" pitchFamily="34" charset="0"/>
                <a:cs typeface="Segoe UI" panose="020B0502040204020203" pitchFamily="34" charset="0"/>
              </a:rPr>
              <a:t>, and car ownership an anomaly.” </a:t>
            </a:r>
            <a:endParaRPr lang="en-US" altLang="en-US" dirty="0" smtClean="0">
              <a:solidFill>
                <a:schemeClr val="bg2">
                  <a:lumMod val="10000"/>
                </a:schemeClr>
              </a:solidFill>
              <a:latin typeface="Segoe UI" panose="020B0502040204020203" pitchFamily="34" charset="0"/>
              <a:cs typeface="Segoe UI" panose="020B0502040204020203" pitchFamily="34" charset="0"/>
            </a:endParaRPr>
          </a:p>
          <a:p>
            <a:pPr marR="0" lvl="0" indent="0" fontAlgn="base">
              <a:lnSpc>
                <a:spcPct val="100000"/>
              </a:lnSpc>
              <a:spcBef>
                <a:spcPct val="0"/>
              </a:spcBef>
              <a:spcAft>
                <a:spcPct val="0"/>
              </a:spcAft>
              <a:buClrTx/>
              <a:buSzTx/>
              <a:buFontTx/>
              <a:buNone/>
              <a:tabLst/>
            </a:pPr>
            <a:r>
              <a:rPr lang="en-US" altLang="en-US" b="1" dirty="0" smtClean="0">
                <a:solidFill>
                  <a:schemeClr val="bg2">
                    <a:lumMod val="10000"/>
                  </a:schemeClr>
                </a:solidFill>
                <a:latin typeface="Segoe UI" panose="020B0502040204020203" pitchFamily="34" charset="0"/>
                <a:cs typeface="Segoe UI" panose="020B0502040204020203" pitchFamily="34" charset="0"/>
              </a:rPr>
              <a:t>- </a:t>
            </a:r>
            <a:r>
              <a:rPr lang="en-US" altLang="en-US" b="1" dirty="0">
                <a:solidFill>
                  <a:schemeClr val="bg2">
                    <a:lumMod val="10000"/>
                  </a:schemeClr>
                </a:solidFill>
                <a:latin typeface="Segoe UI" panose="020B0502040204020203" pitchFamily="34" charset="0"/>
                <a:cs typeface="Segoe UI" panose="020B0502040204020203" pitchFamily="34" charset="0"/>
              </a:rPr>
              <a:t>Jeremy Rifkin</a:t>
            </a:r>
            <a:r>
              <a:rPr lang="en-US" altLang="en-US" dirty="0">
                <a:solidFill>
                  <a:schemeClr val="bg2">
                    <a:lumMod val="10000"/>
                  </a:schemeClr>
                </a:solidFill>
                <a:latin typeface="Segoe UI" panose="020B0502040204020203" pitchFamily="34" charset="0"/>
                <a:cs typeface="Segoe UI" panose="020B0502040204020203" pitchFamily="34" charset="0"/>
              </a:rPr>
              <a:t>, Author and Economist </a:t>
            </a:r>
          </a:p>
        </p:txBody>
      </p:sp>
    </p:spTree>
    <p:extLst>
      <p:ext uri="{BB962C8B-B14F-4D97-AF65-F5344CB8AC3E}">
        <p14:creationId xmlns:p14="http://schemas.microsoft.com/office/powerpoint/2010/main" val="19795006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fade">
                                      <p:cBhvr>
                                        <p:cTn id="7" dur="500"/>
                                        <p:tgtEl>
                                          <p:spTgt spid="1025"/>
                                        </p:tgtEl>
                                      </p:cBhvr>
                                    </p:animEffect>
                                  </p:childTnLst>
                                </p:cTn>
                              </p:par>
                              <p:par>
                                <p:cTn id="8" presetID="2" presetClass="entr" presetSubtype="8" decel="100000" fill="hold" grpId="0" nodeType="withEffect">
                                  <p:stCondLst>
                                    <p:cond delay="80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2" decel="100000" fill="hold" grpId="0" nodeType="withEffect">
                                  <p:stCondLst>
                                    <p:cond delay="80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par>
                                <p:cTn id="16" presetID="42" presetClass="entr" presetSubtype="0" fill="hold" grpId="0" nodeType="withEffect">
                                  <p:stCondLst>
                                    <p:cond delay="16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4B66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8014532"/>
      </p:ext>
    </p:extLst>
  </p:cSld>
  <p:clrMapOvr>
    <a:masterClrMapping/>
  </p:clrMapOvr>
  <mc:AlternateContent xmlns:mc="http://schemas.openxmlformats.org/markup-compatibility/2006" xmlns:p14="http://schemas.microsoft.com/office/powerpoint/2010/main">
    <mc:Choice Requires="p14">
      <p:transition spd="med" advTm="0">
        <p14:pan dir="u"/>
      </p:transition>
    </mc:Choice>
    <mc:Fallback xmlns="">
      <p:transition spd="med" advTm="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DA87C"/>
        </a:solidFill>
        <a:effectLst/>
      </p:bgPr>
    </p:bg>
    <p:spTree>
      <p:nvGrpSpPr>
        <p:cNvPr id="1" name=""/>
        <p:cNvGrpSpPr/>
        <p:nvPr/>
      </p:nvGrpSpPr>
      <p:grpSpPr>
        <a:xfrm>
          <a:off x="0" y="0"/>
          <a:ext cx="0" cy="0"/>
          <a:chOff x="0" y="0"/>
          <a:chExt cx="0" cy="0"/>
        </a:xfrm>
      </p:grpSpPr>
      <p:pic>
        <p:nvPicPr>
          <p:cNvPr id="1025" name="Picture 1" descr="Wellnes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9596" y="1118337"/>
            <a:ext cx="6610350" cy="55911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663098" y="1721662"/>
            <a:ext cx="5321560" cy="3046988"/>
          </a:xfrm>
          <a:prstGeom prst="rect">
            <a:avLst/>
          </a:prstGeom>
        </p:spPr>
        <p:txBody>
          <a:bodyPr wrap="square">
            <a:spAutoFit/>
          </a:bodyPr>
          <a:lstStyle/>
          <a:p>
            <a:r>
              <a:rPr lang="en-US" sz="2400" dirty="0" smtClean="0">
                <a:solidFill>
                  <a:schemeClr val="bg1"/>
                </a:solidFill>
                <a:latin typeface="Corbel" panose="020B0503020204020204" pitchFamily="34" charset="0"/>
              </a:rPr>
              <a:t>For Millennials, wellness is a daily, active pursuit. They’re exercising more, eating smarter and smoking less than previous generations. They’re using apps to track training data, and online information to find the healthiest foods. And this is one space where they’re willing to spend money on compelling brands. </a:t>
            </a:r>
            <a:endParaRPr lang="en-US" sz="2400" dirty="0">
              <a:solidFill>
                <a:schemeClr val="bg1"/>
              </a:solidFill>
              <a:latin typeface="Corbel" panose="020B0503020204020204" pitchFamily="34" charset="0"/>
            </a:endParaRPr>
          </a:p>
        </p:txBody>
      </p:sp>
      <p:sp>
        <p:nvSpPr>
          <p:cNvPr id="9" name="Rectangle 8"/>
          <p:cNvSpPr/>
          <p:nvPr/>
        </p:nvSpPr>
        <p:spPr>
          <a:xfrm>
            <a:off x="5576651" y="877984"/>
            <a:ext cx="3645550" cy="923330"/>
          </a:xfrm>
          <a:prstGeom prst="rect">
            <a:avLst/>
          </a:prstGeom>
        </p:spPr>
        <p:txBody>
          <a:bodyPr wrap="none">
            <a:spAutoFit/>
          </a:bodyPr>
          <a:lstStyle/>
          <a:p>
            <a:r>
              <a:rPr lang="en-US" sz="5400" b="1" dirty="0" smtClean="0">
                <a:solidFill>
                  <a:schemeClr val="bg1"/>
                </a:solidFill>
                <a:latin typeface="Corbel" panose="020B0503020204020204" pitchFamily="34" charset="0"/>
              </a:rPr>
              <a:t>WELLNESS</a:t>
            </a:r>
            <a:endParaRPr lang="en-US" sz="5400" b="1" dirty="0">
              <a:solidFill>
                <a:schemeClr val="bg1"/>
              </a:solidFill>
              <a:latin typeface="Corbel" panose="020B0503020204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43" y="449568"/>
            <a:ext cx="6610350" cy="5591175"/>
          </a:xfrm>
          <a:prstGeom prst="rect">
            <a:avLst/>
          </a:prstGeom>
        </p:spPr>
      </p:pic>
    </p:spTree>
    <p:extLst>
      <p:ext uri="{BB962C8B-B14F-4D97-AF65-F5344CB8AC3E}">
        <p14:creationId xmlns:p14="http://schemas.microsoft.com/office/powerpoint/2010/main" val="25580392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5" presetClass="path" presetSubtype="0" accel="49000" decel="51000" fill="hold" nodeType="withEffect">
                                  <p:stCondLst>
                                    <p:cond delay="0"/>
                                  </p:stCondLst>
                                  <p:childTnLst>
                                    <p:animMotion origin="layout" path="M 2.91667E-6 1.85185E-6 L -0.05847 1.85185E-6 " pathEditMode="relative" rAng="0" ptsTypes="AA">
                                      <p:cBhvr>
                                        <p:cTn id="9" dur="10000" fill="hold"/>
                                        <p:tgtEl>
                                          <p:spTgt spid="2"/>
                                        </p:tgtEl>
                                        <p:attrNameLst>
                                          <p:attrName>ppt_x</p:attrName>
                                          <p:attrName>ppt_y</p:attrName>
                                        </p:attrNameLst>
                                      </p:cBhvr>
                                      <p:rCtr x="-2930" y="0"/>
                                    </p:animMotion>
                                  </p:childTnLst>
                                </p:cTn>
                              </p:par>
                              <p:par>
                                <p:cTn id="10" presetID="2" presetClass="entr" presetSubtype="8" decel="100000" fill="hold" nodeType="withEffect">
                                  <p:stCondLst>
                                    <p:cond delay="700"/>
                                  </p:stCondLst>
                                  <p:childTnLst>
                                    <p:set>
                                      <p:cBhvr>
                                        <p:cTn id="11" dur="1" fill="hold">
                                          <p:stCondLst>
                                            <p:cond delay="0"/>
                                          </p:stCondLst>
                                        </p:cTn>
                                        <p:tgtEl>
                                          <p:spTgt spid="1025"/>
                                        </p:tgtEl>
                                        <p:attrNameLst>
                                          <p:attrName>style.visibility</p:attrName>
                                        </p:attrNameLst>
                                      </p:cBhvr>
                                      <p:to>
                                        <p:strVal val="visible"/>
                                      </p:to>
                                    </p:set>
                                    <p:anim calcmode="lin" valueType="num">
                                      <p:cBhvr additive="base">
                                        <p:cTn id="12" dur="5000" fill="hold"/>
                                        <p:tgtEl>
                                          <p:spTgt spid="1025"/>
                                        </p:tgtEl>
                                        <p:attrNameLst>
                                          <p:attrName>ppt_x</p:attrName>
                                        </p:attrNameLst>
                                      </p:cBhvr>
                                      <p:tavLst>
                                        <p:tav tm="0">
                                          <p:val>
                                            <p:strVal val="0-#ppt_w/2"/>
                                          </p:val>
                                        </p:tav>
                                        <p:tav tm="100000">
                                          <p:val>
                                            <p:strVal val="#ppt_x"/>
                                          </p:val>
                                        </p:tav>
                                      </p:tavLst>
                                    </p:anim>
                                    <p:anim calcmode="lin" valueType="num">
                                      <p:cBhvr additive="base">
                                        <p:cTn id="13" dur="5000" fill="hold"/>
                                        <p:tgtEl>
                                          <p:spTgt spid="1025"/>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380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38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320</Words>
  <Application>Microsoft Office PowerPoint</Application>
  <PresentationFormat>Widescreen</PresentationFormat>
  <Paragraphs>30</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Segoe UI</vt:lpstr>
      <vt:lpstr>Calibri Light</vt:lpstr>
      <vt:lpstr>Arial</vt:lpstr>
      <vt:lpstr>Corbel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Zamir Uddin</dc:creator>
  <cp:lastModifiedBy>John</cp:lastModifiedBy>
  <cp:revision>11</cp:revision>
  <dcterms:created xsi:type="dcterms:W3CDTF">2015-03-04T09:45:42Z</dcterms:created>
  <dcterms:modified xsi:type="dcterms:W3CDTF">2015-06-16T07:17:44Z</dcterms:modified>
</cp:coreProperties>
</file>